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3"/>
  </p:notesMasterIdLst>
  <p:sldIdLst>
    <p:sldId id="349" r:id="rId3"/>
    <p:sldId id="350" r:id="rId4"/>
    <p:sldId id="289" r:id="rId5"/>
    <p:sldId id="311" r:id="rId6"/>
    <p:sldId id="352" r:id="rId7"/>
    <p:sldId id="353" r:id="rId8"/>
    <p:sldId id="347" r:id="rId9"/>
    <p:sldId id="354" r:id="rId10"/>
    <p:sldId id="343" r:id="rId11"/>
    <p:sldId id="355" r:id="rId12"/>
  </p:sldIdLst>
  <p:sldSz cx="10690225" cy="7559675"/>
  <p:notesSz cx="6858000" cy="9144000"/>
  <p:defaultTextStyle>
    <a:defPPr>
      <a:defRPr lang="en-US"/>
    </a:defPPr>
    <a:lvl1pPr marL="0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3625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07250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10877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14500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18127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21754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25377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29002" algn="l" defTabSz="8072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66"/>
    <a:srgbClr val="FFFFFF"/>
    <a:srgbClr val="FFFF99"/>
    <a:srgbClr val="66FFFF"/>
    <a:srgbClr val="66FF6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7407" autoAdjust="0"/>
    <p:restoredTop sz="92410"/>
  </p:normalViewPr>
  <p:slideViewPr>
    <p:cSldViewPr>
      <p:cViewPr>
        <p:scale>
          <a:sx n="64" d="100"/>
          <a:sy n="64" d="100"/>
        </p:scale>
        <p:origin x="-804" y="-3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9DC0E-EA22-4C64-BAA5-4F7F933658F1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CF4B0-2C0A-41FD-A853-6C3BDEC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00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403625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807250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210877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614500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018127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421754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825377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229002" algn="l" defTabSz="8072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04888" y="685800"/>
            <a:ext cx="48482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31C8C4A-7D4D-4D48-87C5-EF03E0D0B5F0}" type="slidenum">
              <a:rPr lang="vi-VN" smtClean="0"/>
              <a:pPr eaLnBrk="1" hangingPunct="1"/>
              <a:t>3</a:t>
            </a:fld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CF4B0-2C0A-41FD-A853-6C3BDECEC7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1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767" y="2348414"/>
            <a:ext cx="9086691" cy="16204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536" y="4283816"/>
            <a:ext cx="748315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3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0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8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21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25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2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3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6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0416" y="302747"/>
            <a:ext cx="2405301" cy="64502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16" y="302747"/>
            <a:ext cx="7037731" cy="64502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28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767" y="2348414"/>
            <a:ext cx="9086691" cy="16204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536" y="4283816"/>
            <a:ext cx="748315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3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0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8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21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25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2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E978-E64E-42B4-A591-9B37B7161A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383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BEA7-1BE5-49EA-AE84-8FA4C7602C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055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54" y="4857794"/>
            <a:ext cx="9086691" cy="1501435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454" y="3204119"/>
            <a:ext cx="9086691" cy="1653679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36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72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2108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145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181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217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253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2900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777-33C6-4674-BF6E-B36649F9F9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35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16" y="1763924"/>
            <a:ext cx="4721516" cy="49890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4201" y="1763924"/>
            <a:ext cx="4721516" cy="49890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A79C-E2A6-4AD3-8D79-665BCCFECF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28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11" y="1692180"/>
            <a:ext cx="4723372" cy="7052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3625" indent="0">
              <a:buNone/>
              <a:defRPr sz="1800" b="1"/>
            </a:lvl2pPr>
            <a:lvl3pPr marL="807250" indent="0">
              <a:buNone/>
              <a:defRPr sz="1600" b="1"/>
            </a:lvl3pPr>
            <a:lvl4pPr marL="1210877" indent="0">
              <a:buNone/>
              <a:defRPr sz="1300" b="1"/>
            </a:lvl4pPr>
            <a:lvl5pPr marL="1614500" indent="0">
              <a:buNone/>
              <a:defRPr sz="1300" b="1"/>
            </a:lvl5pPr>
            <a:lvl6pPr marL="2018127" indent="0">
              <a:buNone/>
              <a:defRPr sz="1300" b="1"/>
            </a:lvl6pPr>
            <a:lvl7pPr marL="2421754" indent="0">
              <a:buNone/>
              <a:defRPr sz="1300" b="1"/>
            </a:lvl7pPr>
            <a:lvl8pPr marL="2825377" indent="0">
              <a:buNone/>
              <a:defRPr sz="1300" b="1"/>
            </a:lvl8pPr>
            <a:lvl9pPr marL="3229002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11" y="2397402"/>
            <a:ext cx="4723372" cy="43555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0486" y="1692180"/>
            <a:ext cx="4725228" cy="7052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3625" indent="0">
              <a:buNone/>
              <a:defRPr sz="1800" b="1"/>
            </a:lvl2pPr>
            <a:lvl3pPr marL="807250" indent="0">
              <a:buNone/>
              <a:defRPr sz="1600" b="1"/>
            </a:lvl3pPr>
            <a:lvl4pPr marL="1210877" indent="0">
              <a:buNone/>
              <a:defRPr sz="1300" b="1"/>
            </a:lvl4pPr>
            <a:lvl5pPr marL="1614500" indent="0">
              <a:buNone/>
              <a:defRPr sz="1300" b="1"/>
            </a:lvl5pPr>
            <a:lvl6pPr marL="2018127" indent="0">
              <a:buNone/>
              <a:defRPr sz="1300" b="1"/>
            </a:lvl6pPr>
            <a:lvl7pPr marL="2421754" indent="0">
              <a:buNone/>
              <a:defRPr sz="1300" b="1"/>
            </a:lvl7pPr>
            <a:lvl8pPr marL="2825377" indent="0">
              <a:buNone/>
              <a:defRPr sz="1300" b="1"/>
            </a:lvl8pPr>
            <a:lvl9pPr marL="3229002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0486" y="2397402"/>
            <a:ext cx="4725228" cy="43555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B2610-950C-4B2D-84E1-7EB51929BB0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282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830-C863-45AE-8FB9-9AB75592876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337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92F-FCFD-48BA-BABE-1513E29DDD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817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13" y="300990"/>
            <a:ext cx="3517010" cy="128094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9584" y="300994"/>
            <a:ext cx="5976133" cy="645197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13" y="1581939"/>
            <a:ext cx="3517010" cy="5171028"/>
          </a:xfrm>
        </p:spPr>
        <p:txBody>
          <a:bodyPr/>
          <a:lstStyle>
            <a:lvl1pPr marL="0" indent="0">
              <a:buNone/>
              <a:defRPr sz="1300"/>
            </a:lvl1pPr>
            <a:lvl2pPr marL="403625" indent="0">
              <a:buNone/>
              <a:defRPr sz="900"/>
            </a:lvl2pPr>
            <a:lvl3pPr marL="807250" indent="0">
              <a:buNone/>
              <a:defRPr sz="900"/>
            </a:lvl3pPr>
            <a:lvl4pPr marL="1210877" indent="0">
              <a:buNone/>
              <a:defRPr sz="900"/>
            </a:lvl4pPr>
            <a:lvl5pPr marL="1614500" indent="0">
              <a:buNone/>
              <a:defRPr sz="900"/>
            </a:lvl5pPr>
            <a:lvl6pPr marL="2018127" indent="0">
              <a:buNone/>
              <a:defRPr sz="900"/>
            </a:lvl6pPr>
            <a:lvl7pPr marL="2421754" indent="0">
              <a:buNone/>
              <a:defRPr sz="900"/>
            </a:lvl7pPr>
            <a:lvl8pPr marL="2825377" indent="0">
              <a:buNone/>
              <a:defRPr sz="900"/>
            </a:lvl8pPr>
            <a:lvl9pPr marL="32290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4F06-6A3D-4E54-BDCA-D1D88434D9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60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28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364" y="5291777"/>
            <a:ext cx="6414135" cy="62472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364" y="675476"/>
            <a:ext cx="6414135" cy="4535805"/>
          </a:xfrm>
        </p:spPr>
        <p:txBody>
          <a:bodyPr/>
          <a:lstStyle>
            <a:lvl1pPr marL="0" indent="0">
              <a:buNone/>
              <a:defRPr sz="2900"/>
            </a:lvl1pPr>
            <a:lvl2pPr marL="403625" indent="0">
              <a:buNone/>
              <a:defRPr sz="2400"/>
            </a:lvl2pPr>
            <a:lvl3pPr marL="807250" indent="0">
              <a:buNone/>
              <a:defRPr sz="2200"/>
            </a:lvl3pPr>
            <a:lvl4pPr marL="1210877" indent="0">
              <a:buNone/>
              <a:defRPr sz="1800"/>
            </a:lvl4pPr>
            <a:lvl5pPr marL="1614500" indent="0">
              <a:buNone/>
              <a:defRPr sz="1800"/>
            </a:lvl5pPr>
            <a:lvl6pPr marL="2018127" indent="0">
              <a:buNone/>
              <a:defRPr sz="1800"/>
            </a:lvl6pPr>
            <a:lvl7pPr marL="2421754" indent="0">
              <a:buNone/>
              <a:defRPr sz="1800"/>
            </a:lvl7pPr>
            <a:lvl8pPr marL="2825377" indent="0">
              <a:buNone/>
              <a:defRPr sz="1800"/>
            </a:lvl8pPr>
            <a:lvl9pPr marL="3229002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364" y="5916500"/>
            <a:ext cx="6414135" cy="887212"/>
          </a:xfrm>
        </p:spPr>
        <p:txBody>
          <a:bodyPr/>
          <a:lstStyle>
            <a:lvl1pPr marL="0" indent="0">
              <a:buNone/>
              <a:defRPr sz="1300"/>
            </a:lvl1pPr>
            <a:lvl2pPr marL="403625" indent="0">
              <a:buNone/>
              <a:defRPr sz="900"/>
            </a:lvl2pPr>
            <a:lvl3pPr marL="807250" indent="0">
              <a:buNone/>
              <a:defRPr sz="900"/>
            </a:lvl3pPr>
            <a:lvl4pPr marL="1210877" indent="0">
              <a:buNone/>
              <a:defRPr sz="900"/>
            </a:lvl4pPr>
            <a:lvl5pPr marL="1614500" indent="0">
              <a:buNone/>
              <a:defRPr sz="900"/>
            </a:lvl5pPr>
            <a:lvl6pPr marL="2018127" indent="0">
              <a:buNone/>
              <a:defRPr sz="900"/>
            </a:lvl6pPr>
            <a:lvl7pPr marL="2421754" indent="0">
              <a:buNone/>
              <a:defRPr sz="900"/>
            </a:lvl7pPr>
            <a:lvl8pPr marL="2825377" indent="0">
              <a:buNone/>
              <a:defRPr sz="900"/>
            </a:lvl8pPr>
            <a:lvl9pPr marL="32290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5E0-D48E-496F-A091-880E99074A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56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DCBE-E5DE-44EA-AC6E-DE7A6F7E8B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06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0416" y="302747"/>
            <a:ext cx="2405301" cy="64502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16" y="302747"/>
            <a:ext cx="7037731" cy="64502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247-DE2B-4798-8335-4505710F336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9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54" y="4857794"/>
            <a:ext cx="9086691" cy="1501435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454" y="3204119"/>
            <a:ext cx="9086691" cy="1653679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36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72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2108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145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181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217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253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2900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6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16" y="1763924"/>
            <a:ext cx="4721516" cy="49890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4201" y="1763924"/>
            <a:ext cx="4721516" cy="49890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0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11" y="1692180"/>
            <a:ext cx="4723372" cy="7052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3625" indent="0">
              <a:buNone/>
              <a:defRPr sz="1800" b="1"/>
            </a:lvl2pPr>
            <a:lvl3pPr marL="807250" indent="0">
              <a:buNone/>
              <a:defRPr sz="1600" b="1"/>
            </a:lvl3pPr>
            <a:lvl4pPr marL="1210877" indent="0">
              <a:buNone/>
              <a:defRPr sz="1300" b="1"/>
            </a:lvl4pPr>
            <a:lvl5pPr marL="1614500" indent="0">
              <a:buNone/>
              <a:defRPr sz="1300" b="1"/>
            </a:lvl5pPr>
            <a:lvl6pPr marL="2018127" indent="0">
              <a:buNone/>
              <a:defRPr sz="1300" b="1"/>
            </a:lvl6pPr>
            <a:lvl7pPr marL="2421754" indent="0">
              <a:buNone/>
              <a:defRPr sz="1300" b="1"/>
            </a:lvl7pPr>
            <a:lvl8pPr marL="2825377" indent="0">
              <a:buNone/>
              <a:defRPr sz="1300" b="1"/>
            </a:lvl8pPr>
            <a:lvl9pPr marL="3229002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11" y="2397402"/>
            <a:ext cx="4723372" cy="43555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0486" y="1692180"/>
            <a:ext cx="4725228" cy="7052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3625" indent="0">
              <a:buNone/>
              <a:defRPr sz="1800" b="1"/>
            </a:lvl2pPr>
            <a:lvl3pPr marL="807250" indent="0">
              <a:buNone/>
              <a:defRPr sz="1600" b="1"/>
            </a:lvl3pPr>
            <a:lvl4pPr marL="1210877" indent="0">
              <a:buNone/>
              <a:defRPr sz="1300" b="1"/>
            </a:lvl4pPr>
            <a:lvl5pPr marL="1614500" indent="0">
              <a:buNone/>
              <a:defRPr sz="1300" b="1"/>
            </a:lvl5pPr>
            <a:lvl6pPr marL="2018127" indent="0">
              <a:buNone/>
              <a:defRPr sz="1300" b="1"/>
            </a:lvl6pPr>
            <a:lvl7pPr marL="2421754" indent="0">
              <a:buNone/>
              <a:defRPr sz="1300" b="1"/>
            </a:lvl7pPr>
            <a:lvl8pPr marL="2825377" indent="0">
              <a:buNone/>
              <a:defRPr sz="1300" b="1"/>
            </a:lvl8pPr>
            <a:lvl9pPr marL="3229002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0486" y="2397402"/>
            <a:ext cx="4725228" cy="43555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7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9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5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13" y="300990"/>
            <a:ext cx="3517010" cy="128094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9584" y="300994"/>
            <a:ext cx="5976133" cy="645197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13" y="1581939"/>
            <a:ext cx="3517010" cy="5171028"/>
          </a:xfrm>
        </p:spPr>
        <p:txBody>
          <a:bodyPr/>
          <a:lstStyle>
            <a:lvl1pPr marL="0" indent="0">
              <a:buNone/>
              <a:defRPr sz="1300"/>
            </a:lvl1pPr>
            <a:lvl2pPr marL="403625" indent="0">
              <a:buNone/>
              <a:defRPr sz="900"/>
            </a:lvl2pPr>
            <a:lvl3pPr marL="807250" indent="0">
              <a:buNone/>
              <a:defRPr sz="900"/>
            </a:lvl3pPr>
            <a:lvl4pPr marL="1210877" indent="0">
              <a:buNone/>
              <a:defRPr sz="900"/>
            </a:lvl4pPr>
            <a:lvl5pPr marL="1614500" indent="0">
              <a:buNone/>
              <a:defRPr sz="900"/>
            </a:lvl5pPr>
            <a:lvl6pPr marL="2018127" indent="0">
              <a:buNone/>
              <a:defRPr sz="900"/>
            </a:lvl6pPr>
            <a:lvl7pPr marL="2421754" indent="0">
              <a:buNone/>
              <a:defRPr sz="900"/>
            </a:lvl7pPr>
            <a:lvl8pPr marL="2825377" indent="0">
              <a:buNone/>
              <a:defRPr sz="900"/>
            </a:lvl8pPr>
            <a:lvl9pPr marL="32290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364" y="5291777"/>
            <a:ext cx="6414135" cy="62472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364" y="675476"/>
            <a:ext cx="6414135" cy="4535805"/>
          </a:xfrm>
        </p:spPr>
        <p:txBody>
          <a:bodyPr/>
          <a:lstStyle>
            <a:lvl1pPr marL="0" indent="0">
              <a:buNone/>
              <a:defRPr sz="2900"/>
            </a:lvl1pPr>
            <a:lvl2pPr marL="403625" indent="0">
              <a:buNone/>
              <a:defRPr sz="2400"/>
            </a:lvl2pPr>
            <a:lvl3pPr marL="807250" indent="0">
              <a:buNone/>
              <a:defRPr sz="2200"/>
            </a:lvl3pPr>
            <a:lvl4pPr marL="1210877" indent="0">
              <a:buNone/>
              <a:defRPr sz="1800"/>
            </a:lvl4pPr>
            <a:lvl5pPr marL="1614500" indent="0">
              <a:buNone/>
              <a:defRPr sz="1800"/>
            </a:lvl5pPr>
            <a:lvl6pPr marL="2018127" indent="0">
              <a:buNone/>
              <a:defRPr sz="1800"/>
            </a:lvl6pPr>
            <a:lvl7pPr marL="2421754" indent="0">
              <a:buNone/>
              <a:defRPr sz="1800"/>
            </a:lvl7pPr>
            <a:lvl8pPr marL="2825377" indent="0">
              <a:buNone/>
              <a:defRPr sz="1800"/>
            </a:lvl8pPr>
            <a:lvl9pPr marL="3229002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364" y="5916500"/>
            <a:ext cx="6414135" cy="887212"/>
          </a:xfrm>
        </p:spPr>
        <p:txBody>
          <a:bodyPr/>
          <a:lstStyle>
            <a:lvl1pPr marL="0" indent="0">
              <a:buNone/>
              <a:defRPr sz="1300"/>
            </a:lvl1pPr>
            <a:lvl2pPr marL="403625" indent="0">
              <a:buNone/>
              <a:defRPr sz="900"/>
            </a:lvl2pPr>
            <a:lvl3pPr marL="807250" indent="0">
              <a:buNone/>
              <a:defRPr sz="900"/>
            </a:lvl3pPr>
            <a:lvl4pPr marL="1210877" indent="0">
              <a:buNone/>
              <a:defRPr sz="900"/>
            </a:lvl4pPr>
            <a:lvl5pPr marL="1614500" indent="0">
              <a:buNone/>
              <a:defRPr sz="900"/>
            </a:lvl5pPr>
            <a:lvl6pPr marL="2018127" indent="0">
              <a:buNone/>
              <a:defRPr sz="900"/>
            </a:lvl6pPr>
            <a:lvl7pPr marL="2421754" indent="0">
              <a:buNone/>
              <a:defRPr sz="900"/>
            </a:lvl7pPr>
            <a:lvl8pPr marL="2825377" indent="0">
              <a:buNone/>
              <a:defRPr sz="900"/>
            </a:lvl8pPr>
            <a:lvl9pPr marL="32290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9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11" y="302742"/>
            <a:ext cx="9621203" cy="1259946"/>
          </a:xfrm>
          <a:prstGeom prst="rect">
            <a:avLst/>
          </a:prstGeom>
        </p:spPr>
        <p:txBody>
          <a:bodyPr vert="horz" lIns="80726" tIns="40363" rIns="80726" bIns="403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11" y="1763924"/>
            <a:ext cx="9621203" cy="4989038"/>
          </a:xfrm>
          <a:prstGeom prst="rect">
            <a:avLst/>
          </a:prstGeom>
        </p:spPr>
        <p:txBody>
          <a:bodyPr vert="horz" lIns="80726" tIns="40363" rIns="80726" bIns="403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11" y="7006708"/>
            <a:ext cx="2494386" cy="402480"/>
          </a:xfrm>
          <a:prstGeom prst="rect">
            <a:avLst/>
          </a:prstGeom>
        </p:spPr>
        <p:txBody>
          <a:bodyPr vert="horz" lIns="80726" tIns="40363" rIns="80726" bIns="40363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EA9F6-2D04-4057-B90E-95B5DB3A15E7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2494" y="7006708"/>
            <a:ext cx="3385238" cy="402480"/>
          </a:xfrm>
          <a:prstGeom prst="rect">
            <a:avLst/>
          </a:prstGeom>
        </p:spPr>
        <p:txBody>
          <a:bodyPr vert="horz" lIns="80726" tIns="40363" rIns="80726" bIns="40363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1328" y="7006708"/>
            <a:ext cx="2494386" cy="402480"/>
          </a:xfrm>
          <a:prstGeom prst="rect">
            <a:avLst/>
          </a:prstGeom>
        </p:spPr>
        <p:txBody>
          <a:bodyPr vert="horz" lIns="80726" tIns="40363" rIns="80726" bIns="4036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D60F8-B046-42B4-B7E8-CB3B33506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8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0725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718" indent="-302718" algn="l" defTabSz="80725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55890" indent="-252265" algn="l" defTabSz="80725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09062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12689" indent="-201812" algn="l" defTabSz="80725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6312" indent="-201812" algn="l" defTabSz="80725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19939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23564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27189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30816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3625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7250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0877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4500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8127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1754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5377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29002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11" y="302742"/>
            <a:ext cx="9621203" cy="1259946"/>
          </a:xfrm>
          <a:prstGeom prst="rect">
            <a:avLst/>
          </a:prstGeom>
        </p:spPr>
        <p:txBody>
          <a:bodyPr vert="horz" lIns="80726" tIns="40363" rIns="80726" bIns="403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11" y="1763924"/>
            <a:ext cx="9621203" cy="4989038"/>
          </a:xfrm>
          <a:prstGeom prst="rect">
            <a:avLst/>
          </a:prstGeom>
        </p:spPr>
        <p:txBody>
          <a:bodyPr vert="horz" lIns="80726" tIns="40363" rIns="80726" bIns="403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11" y="7006708"/>
            <a:ext cx="2494386" cy="402480"/>
          </a:xfrm>
          <a:prstGeom prst="rect">
            <a:avLst/>
          </a:prstGeom>
        </p:spPr>
        <p:txBody>
          <a:bodyPr vert="horz" lIns="80726" tIns="40363" rIns="80726" bIns="40363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75F34-DD7C-4C81-B4F7-1118E50FD6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2494" y="7006708"/>
            <a:ext cx="3385238" cy="402480"/>
          </a:xfrm>
          <a:prstGeom prst="rect">
            <a:avLst/>
          </a:prstGeom>
        </p:spPr>
        <p:txBody>
          <a:bodyPr vert="horz" lIns="80726" tIns="40363" rIns="80726" bIns="40363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1328" y="7006708"/>
            <a:ext cx="2494386" cy="402480"/>
          </a:xfrm>
          <a:prstGeom prst="rect">
            <a:avLst/>
          </a:prstGeom>
        </p:spPr>
        <p:txBody>
          <a:bodyPr vert="horz" lIns="80726" tIns="40363" rIns="80726" bIns="4036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80725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718" indent="-302718" algn="l" defTabSz="80725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55890" indent="-252265" algn="l" defTabSz="80725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09062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12689" indent="-201812" algn="l" defTabSz="80725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6312" indent="-201812" algn="l" defTabSz="80725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19939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23564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27189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30816" indent="-201812" algn="l" defTabSz="8072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3625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7250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0877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4500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8127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1754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5377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29002" algn="l" defTabSz="8072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70875" y="3858585"/>
            <a:ext cx="4550733" cy="7029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968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MÔN: CÔNG NGHỆ 7</a:t>
            </a:r>
          </a:p>
        </p:txBody>
      </p:sp>
      <p:pic>
        <p:nvPicPr>
          <p:cNvPr id="3076" name="Picture 16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77" y="-17499"/>
            <a:ext cx="1968665" cy="171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468" y="13999"/>
            <a:ext cx="1725426" cy="165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22" y="5447517"/>
            <a:ext cx="1865420" cy="197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36" y="5288272"/>
            <a:ext cx="2049161" cy="214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9405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78112" y="427037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512" y="1874837"/>
            <a:ext cx="701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1712" y="1646237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Hoàn thành báo cáo thực hành bài 4</a:t>
            </a:r>
          </a:p>
          <a:p>
            <a:pPr algn="just"/>
            <a:r>
              <a:rPr 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Xem và chuẩn bị </a:t>
            </a:r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6: Biện pháp sử dụng, cải tạo và bảo vệ đất</a:t>
            </a:r>
            <a:endParaRPr 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3312" y="274637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512" y="1722437"/>
            <a:ext cx="96112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1: </a:t>
            </a:r>
            <a:r>
              <a:rPr lang="en-US" sz="3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phần cơ giới của đất là gì? Dựa vào thành phần cơ giới người ta chia làm mấy loại đất chính? Kể tên</a:t>
            </a:r>
            <a:endParaRPr lang="en-US" sz="3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4512" y="3573750"/>
            <a:ext cx="998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2: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Thế nào là đất chua, đất kiềm, đất trung tính?</a:t>
            </a:r>
          </a:p>
          <a:p>
            <a:r>
              <a:rPr lang="en-US" sz="3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Đất giữ được nước và chất dinh dưỡng tốt là nhờ vào đâu?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5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96598" indent="-22946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7843" indent="-18356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84981" indent="-18356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652120" indent="-18356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19256" indent="-18356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386394" indent="-18356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753532" indent="-18356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120670" indent="-18356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DC891E6-537E-46E9-909A-B2E8D1468FDE}" type="slidenum">
              <a:rPr lang="en-US" smtClean="0">
                <a:solidFill>
                  <a:srgbClr val="898989"/>
                </a:solidFill>
              </a:rPr>
              <a:pPr eaLnBrk="1" hangingPunct="1"/>
              <a:t>3</a:t>
            </a:fld>
            <a:endParaRPr lang="en-US" smtClean="0">
              <a:solidFill>
                <a:srgbClr val="898989"/>
              </a:solidFill>
            </a:endParaRPr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>
            <a:off x="384271" y="239844"/>
            <a:ext cx="9380441" cy="136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3428" tIns="36713" rIns="73428" bIns="367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en-US" sz="2800" b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 </a:t>
            </a:r>
            <a:r>
              <a:rPr lang="en-US" sz="28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r>
              <a:rPr lang="en-US" sz="2800" b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THỰC HÀNH  </a:t>
            </a:r>
          </a:p>
          <a:p>
            <a:pPr algn="ctr">
              <a:defRPr/>
            </a:pPr>
            <a:r>
              <a:rPr lang="en-US" sz="2800" b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XÁC ĐỊNH THÀNH PHẦN CƠ GIỚI CỦA ĐẤT BẰNG PHƯƠNG PHÁP ĐƠN GIẢN (vê tay)</a:t>
            </a:r>
            <a:endParaRPr lang="en-US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0712" y="1890910"/>
            <a:ext cx="6167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>
                <a:solidFill>
                  <a:srgbClr val="0000FF"/>
                </a:solidFill>
                <a:latin typeface="+mj-lt"/>
              </a:rPr>
              <a:t>I</a:t>
            </a:r>
            <a:r>
              <a:rPr lang="vi-VN" sz="3200" b="1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vi-VN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và vật liệu cần thiết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0712" y="2636837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Quy trình thực hành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771" y="338869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Thực hành</a:t>
            </a:r>
            <a:endParaRPr 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3097" y="4118916"/>
            <a:ext cx="56332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 </a:t>
            </a:r>
            <a:r>
              <a:rPr lang="vi-V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kết quả thực hành</a:t>
            </a:r>
            <a:endParaRPr 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0888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" grpId="0"/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49313" y="1987768"/>
            <a:ext cx="9372600" cy="4513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741" tIns="40372" rIns="80741" bIns="40372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/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- Lấy 3 </a:t>
            </a:r>
            <a:r>
              <a:rPr lang="en-US" sz="3200" err="1">
                <a:latin typeface="Times New Roman" charset="0"/>
                <a:ea typeface="Times New Roman" charset="0"/>
                <a:cs typeface="Times New Roman" charset="0"/>
              </a:rPr>
              <a:t>mẫu</a:t>
            </a:r>
            <a:r>
              <a:rPr lang="en-US" sz="320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đất mỗi </a:t>
            </a:r>
            <a:r>
              <a:rPr lang="en-US" sz="3200">
                <a:latin typeface="Times New Roman" charset="0"/>
                <a:ea typeface="Times New Roman" charset="0"/>
                <a:cs typeface="Times New Roman" charset="0"/>
              </a:rPr>
              <a:t>mẫu 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bằng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quả trứng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gà.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- Mẫu đất phải khô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hơi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 err="1">
                <a:latin typeface="Times New Roman" charset="0"/>
                <a:ea typeface="Times New Roman" charset="0"/>
                <a:cs typeface="Times New Roman" charset="0"/>
              </a:rPr>
              <a:t>ẩm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), </a:t>
            </a:r>
            <a:r>
              <a:rPr lang="en-US" sz="3200" dirty="0" err="1">
                <a:latin typeface="Times New Roman" charset="0"/>
                <a:ea typeface="Times New Roman" charset="0"/>
                <a:cs typeface="Times New Roman" charset="0"/>
              </a:rPr>
              <a:t>sạch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 cỏ, </a:t>
            </a:r>
            <a:r>
              <a:rPr lang="en-US" sz="3200" dirty="0" err="1">
                <a:latin typeface="Times New Roman" charset="0"/>
                <a:ea typeface="Times New Roman" charset="0"/>
                <a:cs typeface="Times New Roman" charset="0"/>
              </a:rPr>
              <a:t>rác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3200">
                <a:latin typeface="Times New Roman" charset="0"/>
                <a:ea typeface="Times New Roman" charset="0"/>
                <a:cs typeface="Times New Roman" charset="0"/>
              </a:rPr>
              <a:t>... 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đất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đựng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trong túi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nilon, 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hộp nhựa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bên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ngoài có ghi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marL="0" indent="0"/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ẫu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đất </a:t>
            </a:r>
            <a:r>
              <a:rPr lang="en-US" sz="3200">
                <a:latin typeface="Times New Roman" charset="0"/>
                <a:ea typeface="Times New Roman" charset="0"/>
                <a:cs typeface="Times New Roman" charset="0"/>
              </a:rPr>
              <a:t>số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....................................................................</a:t>
            </a:r>
            <a:endParaRPr lang="en-US" sz="3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gày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lấy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... ……………………………………………</a:t>
            </a:r>
            <a:endParaRPr lang="en-US" sz="3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Người </a:t>
            </a:r>
            <a:r>
              <a:rPr lang="en-US" sz="3200">
                <a:latin typeface="Times New Roman" charset="0"/>
                <a:ea typeface="Times New Roman" charset="0"/>
                <a:cs typeface="Times New Roman" charset="0"/>
              </a:rPr>
              <a:t>lấy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......................................................................</a:t>
            </a:r>
            <a:endParaRPr lang="en-US" sz="3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ơi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lấy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... ……………………………………………..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- Dụng cụ: 1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lọ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đựng nu</a:t>
            </a:r>
            <a:r>
              <a:rPr lang="en-US" sz="3200">
                <a:latin typeface="Times New Roman" charset="0"/>
                <a:ea typeface="Times New Roman" charset="0"/>
                <a:cs typeface="Times New Roman" charset="0"/>
              </a:rPr>
              <a:t>̛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ớc,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1 ống hút </a:t>
            </a:r>
            <a:r>
              <a:rPr lang="en-US" sz="3200">
                <a:latin typeface="Times New Roman" charset="0"/>
                <a:ea typeface="Times New Roman" charset="0"/>
                <a:cs typeface="Times New Roman" charset="0"/>
              </a:rPr>
              <a:t>lấy 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nước và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thước đo</a:t>
            </a:r>
            <a:r>
              <a:rPr lang="en-US" sz="320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0712" y="1341437"/>
            <a:ext cx="6167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>
                <a:solidFill>
                  <a:srgbClr val="FF0000"/>
                </a:solidFill>
                <a:latin typeface="+mj-lt"/>
              </a:rPr>
              <a:t>I</a:t>
            </a:r>
            <a:r>
              <a:rPr lang="vi-VN" sz="3200" b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và vật liệu cần thiết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426534" y="17963"/>
            <a:ext cx="9380441" cy="136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3428" tIns="36713" rIns="73428" bIns="367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en-US" sz="2800" b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 </a:t>
            </a:r>
            <a:r>
              <a:rPr lang="en-US" sz="28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r>
              <a:rPr lang="en-US" sz="2800" b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THỰC HÀNH  </a:t>
            </a:r>
          </a:p>
          <a:p>
            <a:pPr algn="ctr">
              <a:defRPr/>
            </a:pPr>
            <a:r>
              <a:rPr lang="en-US" sz="2800" b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XÁC ĐỊNH THÀNH PHẦN CƠ GIỚI CỦA ĐẤT BẰNG PHƯƠNG PHÁP ĐƠN GIẢN (vê tay)</a:t>
            </a:r>
            <a:endParaRPr lang="en-US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2155" y="1664602"/>
            <a:ext cx="885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 b="1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endParaRPr lang="en-US" altLang="en-US" sz="60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4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7656" y="1971739"/>
            <a:ext cx="43396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II. Quy trình thực hành</a:t>
            </a:r>
            <a:endParaRPr lang="en-US" sz="32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26534" y="17963"/>
            <a:ext cx="9380441" cy="136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3428" tIns="36713" rIns="73428" bIns="367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en-US" sz="2800" b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 </a:t>
            </a:r>
            <a:r>
              <a:rPr lang="en-US" sz="28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r>
              <a:rPr lang="en-US" sz="2800" b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THỰC HÀNH  </a:t>
            </a:r>
          </a:p>
          <a:p>
            <a:pPr algn="ctr">
              <a:defRPr/>
            </a:pPr>
            <a:r>
              <a:rPr lang="en-US" sz="2800" b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XÁC ĐỊNH THÀNH PHẦN CƠ GIỚI CỦA ĐẤT BẰNG PHƯƠNG PHÁP ĐƠN GIẢN (vê tay)</a:t>
            </a:r>
            <a:endParaRPr lang="en-US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4512" y="1339529"/>
            <a:ext cx="6167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>
                <a:solidFill>
                  <a:srgbClr val="0000FF"/>
                </a:solidFill>
                <a:latin typeface="+mj-lt"/>
              </a:rPr>
              <a:t>I</a:t>
            </a:r>
            <a:r>
              <a:rPr lang="vi-VN" sz="3200" b="1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vi-VN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và vật liệu cần thiết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6912" y="2572831"/>
            <a:ext cx="95734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Lấy một ít đất bằng viên bi cho vào lòng bàn tay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7656" y="4929916"/>
            <a:ext cx="69124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Nhỏ vài giọt nước cho đủ độ ẩm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Hình ản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819" y="3307426"/>
            <a:ext cx="3435093" cy="152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Hình ảnh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052" y="5495037"/>
            <a:ext cx="3485533" cy="1791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-31508" y="2013687"/>
            <a:ext cx="885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 b="1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endParaRPr lang="en-US" altLang="en-US" sz="60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0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E897-9033-4ED1-BD02-70FEF62307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Hình ản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35" y="1518213"/>
            <a:ext cx="6324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Hình ảnh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503" y="4512614"/>
            <a:ext cx="5334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77912" y="440995"/>
            <a:ext cx="90778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3: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Dùng hai bàn tay vê đất thành thỏi có đường kính khoảng 3mm.</a:t>
            </a:r>
            <a:endParaRPr lang="vi-V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5614" y="3733945"/>
            <a:ext cx="99477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4: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Uốn thỏi đất thành vòng tròn có đường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kính khoảng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3cm.</a:t>
            </a:r>
            <a:endParaRPr lang="en-US" sz="32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437"/>
            <a:ext cx="885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 b="1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endParaRPr lang="en-US" altLang="en-US" sz="60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14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ông nghệ 7 Bài 4: Thực hành: Xác định các thành phần cơ giới của đất bằng  phương pháp đơn giản (vê tay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1" y="1036637"/>
            <a:ext cx="10134601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54312" y="274637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phân cấp đất</a:t>
            </a:r>
            <a:endParaRPr 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0712" y="-144131"/>
            <a:ext cx="885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 b="1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endParaRPr lang="en-US" altLang="en-US" sz="60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84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2" y="350837"/>
            <a:ext cx="27853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Thực hành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547603" y="1189037"/>
            <a:ext cx="9296400" cy="16002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80726" tIns="40363" rIns="80726" bIns="40363" rtlCol="0">
            <a:noAutofit/>
          </a:bodyPr>
          <a:lstStyle>
            <a:lvl1pPr marL="342826" indent="-342826" algn="l" defTabSz="914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91" indent="-285689" algn="l" defTabSz="91420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756" indent="-228552" algn="l" defTabSz="914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860" indent="-228552" algn="l" defTabSz="91420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960" indent="-228552" algn="l" defTabSz="91420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064" indent="-228552" algn="l" defTabSz="914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552" algn="l" defTabSz="914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68" indent="-228552" algn="l" defTabSz="914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71" indent="-228552" algn="l" defTabSz="914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Lấy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từng mẫu đất đã chuẩn bị từ nhà và làm theo các bước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đã nêu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ở trên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Ghi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 kết quả thu được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vào tập theo mẫu bảng sau: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48477"/>
              </p:ext>
            </p:extLst>
          </p:nvPr>
        </p:nvGraphicFramePr>
        <p:xfrm>
          <a:off x="1001712" y="3042662"/>
          <a:ext cx="884229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7430">
                  <a:extLst>
                    <a:ext uri="{9D8B030D-6E8A-4147-A177-3AD203B41FA5}">
                      <a16:colId xmlns:a16="http://schemas.microsoft.com/office/drawing/2014/main" xmlns="" val="2662472459"/>
                    </a:ext>
                  </a:extLst>
                </a:gridCol>
                <a:gridCol w="2947430">
                  <a:extLst>
                    <a:ext uri="{9D8B030D-6E8A-4147-A177-3AD203B41FA5}">
                      <a16:colId xmlns:a16="http://schemas.microsoft.com/office/drawing/2014/main" xmlns="" val="694783731"/>
                    </a:ext>
                  </a:extLst>
                </a:gridCol>
                <a:gridCol w="2947430">
                  <a:extLst>
                    <a:ext uri="{9D8B030D-6E8A-4147-A177-3AD203B41FA5}">
                      <a16:colId xmlns:a16="http://schemas.microsoft.com/office/drawing/2014/main" xmlns="" val="3691673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Mẫu</a:t>
                      </a:r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đất</a:t>
                      </a: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Trạng</a:t>
                      </a:r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thái </a:t>
                      </a:r>
                    </a:p>
                    <a:p>
                      <a:pPr algn="ctr"/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đất sau khi vê</a:t>
                      </a: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đất </a:t>
                      </a:r>
                    </a:p>
                    <a:p>
                      <a:pPr algn="ctr"/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 định</a:t>
                      </a: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50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438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4679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7661951"/>
                  </a:ext>
                </a:extLst>
              </a:tr>
            </a:tbl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27612"/>
            <a:ext cx="885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 b="1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endParaRPr lang="en-US" altLang="en-US" sz="60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85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47504" y="208247"/>
            <a:ext cx="9595219" cy="6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453" tIns="51226" rIns="102453" bIns="51226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IV</a:t>
            </a:r>
            <a:r>
              <a:rPr lang="vi-VN" sz="3600" b="1" smtClean="0">
                <a:solidFill>
                  <a:srgbClr val="FF0000"/>
                </a:solidFill>
                <a:latin typeface="+mj-lt"/>
              </a:rPr>
              <a:t>.</a:t>
            </a:r>
            <a:r>
              <a:rPr lang="en-US" sz="3600" b="1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3600" b="1" smtClean="0">
                <a:solidFill>
                  <a:srgbClr val="FF0000"/>
                </a:solidFill>
                <a:latin typeface="+mj-lt"/>
              </a:rPr>
              <a:t>ánh </a:t>
            </a:r>
            <a:r>
              <a:rPr lang="vi-VN" sz="3600" b="1" dirty="0">
                <a:solidFill>
                  <a:srgbClr val="FF0000"/>
                </a:solidFill>
                <a:latin typeface="+mj-lt"/>
              </a:rPr>
              <a:t>giá kết quả thực hành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399169"/>
              </p:ext>
            </p:extLst>
          </p:nvPr>
        </p:nvGraphicFramePr>
        <p:xfrm>
          <a:off x="506413" y="1722437"/>
          <a:ext cx="8953499" cy="3290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4475">
                  <a:extLst>
                    <a:ext uri="{9D8B030D-6E8A-4147-A177-3AD203B41FA5}">
                      <a16:colId xmlns:a16="http://schemas.microsoft.com/office/drawing/2014/main" xmlns="" val="2334718176"/>
                    </a:ext>
                  </a:extLst>
                </a:gridCol>
                <a:gridCol w="2399024">
                  <a:extLst>
                    <a:ext uri="{9D8B030D-6E8A-4147-A177-3AD203B41FA5}">
                      <a16:colId xmlns:a16="http://schemas.microsoft.com/office/drawing/2014/main" xmlns="" val="3228834508"/>
                    </a:ext>
                  </a:extLst>
                </a:gridCol>
              </a:tblGrid>
              <a:tr h="868113"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hành theo đúng quy trình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9663361"/>
                  </a:ext>
                </a:extLst>
              </a:tr>
              <a:tr h="868113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quả thực hành chính xác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4405890"/>
                  </a:ext>
                </a:extLst>
              </a:tr>
              <a:tr h="685667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bào trật tự, an toàn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2785772"/>
                  </a:ext>
                </a:extLst>
              </a:tr>
              <a:tr h="868113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sinh nơi thực hành sạch sẽ, gọn gàng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4834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99769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3068</TotalTime>
  <Words>493</Words>
  <Application>Microsoft Office PowerPoint</Application>
  <PresentationFormat>Custom</PresentationFormat>
  <Paragraphs>66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225</cp:revision>
  <dcterms:created xsi:type="dcterms:W3CDTF">2014-09-07T14:53:05Z</dcterms:created>
  <dcterms:modified xsi:type="dcterms:W3CDTF">2022-03-20T08:16:44Z</dcterms:modified>
</cp:coreProperties>
</file>